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7" r:id="rId2"/>
    <p:sldId id="267" r:id="rId3"/>
    <p:sldId id="271" r:id="rId4"/>
    <p:sldId id="268" r:id="rId5"/>
    <p:sldId id="269" r:id="rId6"/>
    <p:sldId id="270" r:id="rId7"/>
    <p:sldId id="274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9"/>
    <p:restoredTop sz="94691"/>
  </p:normalViewPr>
  <p:slideViewPr>
    <p:cSldViewPr snapToGrid="0" snapToObjects="1">
      <p:cViewPr varScale="1">
        <p:scale>
          <a:sx n="128" d="100"/>
          <a:sy n="128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9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7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8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3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1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8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1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7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9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6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5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4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22420" y="662012"/>
            <a:ext cx="10009283" cy="77326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Konsulentopgaven.dk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består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af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virkelighedsnære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og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tværfaglige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temaforløb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for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højtbegavede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elever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gymnasiet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. Men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materialet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kan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også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bruges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af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hele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klassen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. </a:t>
            </a:r>
            <a:b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</a:br>
            <a:endParaRPr lang="en-US" sz="24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Otte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virksomheder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stiller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konkret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konsulentopgave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som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ønsker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elevernes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løsningsforslag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til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</a:br>
            <a:endParaRPr lang="en-US" sz="24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Hvert temaforløb understøtter en række faglige mål i et eller flere fag. Derudover er flere forløb relevante for Karrierelæring og udvikler elevernes 21st Century </a:t>
            </a:r>
            <a:r>
              <a:rPr lang="da-DK" sz="2400" dirty="0" err="1">
                <a:solidFill>
                  <a:srgbClr val="000000"/>
                </a:solidFill>
                <a:latin typeface="Avenir Next" panose="020B0503020202020204" pitchFamily="34" charset="0"/>
              </a:rPr>
              <a:t>skills</a:t>
            </a:r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.</a:t>
            </a:r>
            <a:b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</a:br>
            <a:endParaRPr lang="en-US" sz="24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da-DK" sz="14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r>
              <a:rPr lang="da-DK" sz="14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da-DK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er udviklet af </a:t>
            </a:r>
            <a:r>
              <a:rPr lang="da-DK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YouGlobe</a:t>
            </a:r>
            <a:r>
              <a:rPr lang="da-DK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med støtte fra Børne- og Undervisningsministeriets udlodningsmidler.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EA900618-022D-5A4F-94F6-38E1E52C7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99" y="6020655"/>
            <a:ext cx="825057" cy="583315"/>
          </a:xfrm>
          <a:prstGeom prst="rect">
            <a:avLst/>
          </a:prstGeom>
        </p:spPr>
      </p:pic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3050D22-BF40-1840-98AC-FFE2718CC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4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35F22DC-FB61-8A45-96A7-E38FAF91C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07" y="1561841"/>
            <a:ext cx="8331200" cy="4318000"/>
          </a:xfrm>
          <a:prstGeom prst="rect">
            <a:avLst/>
          </a:prstGeom>
        </p:spPr>
      </p:pic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B51FA38-4845-5146-9833-8675E4D51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B44F2FE-CEC2-0A47-96DC-D39E0488C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3EE390B0-5EEA-5744-8535-CFD07319A0C0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1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0227" y="1"/>
            <a:ext cx="10495721" cy="74758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a-DK" sz="2800" dirty="0">
                <a:solidFill>
                  <a:schemeClr val="tx1"/>
                </a:solidFill>
                <a:latin typeface="Avenir Medium" panose="02000503020000020003" pitchFamily="2" charset="0"/>
              </a:rPr>
              <a:t>Formålet er, at højtbegavede elever…</a:t>
            </a:r>
            <a:br>
              <a:rPr lang="da-DK" sz="2400" dirty="0">
                <a:solidFill>
                  <a:schemeClr val="tx1"/>
                </a:solidFill>
                <a:latin typeface="Avenir Medium" panose="02000503020000020003" pitchFamily="2" charset="0"/>
              </a:rPr>
            </a:br>
            <a:endParaRPr lang="da-DK" sz="2400" dirty="0">
              <a:solidFill>
                <a:schemeClr val="tx1"/>
              </a:solidFill>
              <a:latin typeface="Avenir Medium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1"/>
                </a:solidFill>
                <a:latin typeface="Avenir Book" panose="02000503020000020003" pitchFamily="2" charset="0"/>
              </a:rPr>
              <a:t>Bliver ekstra udfordret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1"/>
                </a:solidFill>
                <a:latin typeface="Avenir Book" panose="02000503020000020003" pitchFamily="2" charset="0"/>
              </a:rPr>
              <a:t>Opbygger tro på egne evner (</a:t>
            </a:r>
            <a:r>
              <a:rPr lang="da-DK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self</a:t>
            </a:r>
            <a:r>
              <a:rPr lang="da-DK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da-DK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efficacy</a:t>
            </a:r>
            <a:r>
              <a:rPr lang="da-DK" sz="2400" dirty="0">
                <a:solidFill>
                  <a:schemeClr val="tx1"/>
                </a:solidFill>
                <a:latin typeface="Avenir Book" panose="02000503020000020003" pitchFamily="2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1"/>
                </a:solidFill>
                <a:latin typeface="Avenir Book" panose="02000503020000020003" pitchFamily="2" charset="0"/>
              </a:rPr>
              <a:t>Får mulighed for at udnytte deres fulde potentiale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1"/>
                </a:solidFill>
                <a:latin typeface="Avenir Book" panose="02000503020000020003" pitchFamily="2" charset="0"/>
              </a:rPr>
              <a:t>Øger deres trivsel.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D85764A-B73A-2243-B735-582DF97DB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E5F719A-662E-4348-8809-0767B4206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5CA7B01E-E106-4D43-B15A-FAD9889ABFF1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0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0227" y="678094"/>
            <a:ext cx="10495721" cy="70545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a-DK" sz="2800" b="1" dirty="0">
                <a:solidFill>
                  <a:srgbClr val="000000"/>
                </a:solidFill>
                <a:latin typeface="Avenir Book" panose="02000503020000020003" pitchFamily="2" charset="0"/>
              </a:rPr>
              <a:t>Fokus på 21st Century </a:t>
            </a:r>
            <a:r>
              <a:rPr lang="da-DK" sz="2800" b="1" dirty="0" err="1">
                <a:solidFill>
                  <a:srgbClr val="000000"/>
                </a:solidFill>
                <a:latin typeface="Avenir Book" panose="02000503020000020003" pitchFamily="2" charset="0"/>
              </a:rPr>
              <a:t>skills</a:t>
            </a:r>
            <a:r>
              <a:rPr lang="da-DK" sz="2800" b="1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br>
              <a:rPr lang="da-DK" sz="2400" b="1" dirty="0">
                <a:solidFill>
                  <a:srgbClr val="000000"/>
                </a:solidFill>
                <a:latin typeface="Avenir Book" panose="02000503020000020003" pitchFamily="2" charset="0"/>
              </a:rPr>
            </a:br>
            <a:br>
              <a:rPr lang="da-DK" sz="2400" dirty="0">
                <a:solidFill>
                  <a:srgbClr val="000000"/>
                </a:solidFill>
                <a:latin typeface="Avenir Book" panose="02000503020000020003" pitchFamily="2" charset="0"/>
              </a:rPr>
            </a:br>
            <a:r>
              <a:rPr lang="da-DK" b="1" dirty="0">
                <a:solidFill>
                  <a:srgbClr val="000000"/>
                </a:solidFill>
                <a:latin typeface="Avenir Book" panose="02000503020000020003" pitchFamily="2" charset="0"/>
              </a:rPr>
              <a:t>Forløbene udvikler elevernes evne til 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venir Next" panose="020B0503020202020204" pitchFamily="34" charset="0"/>
              </a:rPr>
              <a:t>Sætte sig ind i en specifik og virkelig problemstilling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venir Next" panose="020B0503020202020204" pitchFamily="34" charset="0"/>
              </a:rPr>
              <a:t>Researche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venir Next" panose="020B0503020202020204" pitchFamily="34" charset="0"/>
              </a:rPr>
              <a:t>Samarbejde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venir Next" panose="020B0503020202020204" pitchFamily="34" charset="0"/>
              </a:rPr>
              <a:t>Arbejde struktureret med idégenerering og kreativ tænkning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venir Next" panose="020B0503020202020204" pitchFamily="34" charset="0"/>
              </a:rPr>
              <a:t>Udtænke og producere kreative løsninger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venir Next" panose="020B0503020202020204" pitchFamily="34" charset="0"/>
              </a:rPr>
              <a:t>Kommunikere deres løsninger til en aktør i virkeligheden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venir Next" panose="020B0503020202020204" pitchFamily="34" charset="0"/>
              </a:rPr>
              <a:t>Forholde sig reflekteret til eget arbejde.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7B9CDD0-D686-CB4B-A413-888C3AB52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D6E3C93-CF62-BF4C-8818-2CB269B2C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4C300D8-5875-3047-9EDF-407F6F1F639F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5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0227" y="513708"/>
            <a:ext cx="10495721" cy="73319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a-DK" sz="2800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Otte konsulentopgaver – otte temaforløb</a:t>
            </a:r>
            <a:br>
              <a:rPr lang="da-DK" sz="24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</a:br>
            <a:endParaRPr lang="da-DK" sz="2400" dirty="0">
              <a:solidFill>
                <a:schemeClr val="tx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1) Rockwool: 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Opfind et nyt produkt ud af stenuld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2) Hillerød bibliotek: 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Få flere unge til at bruge biblioteket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3) Føtex: 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Få flere unge til at søge ind som butikselever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4) Skoda: 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Producer en reklamevideo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5) Vandcenter Syd: 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Lær om vand og lav en udstilling 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6) Bondegården: 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Hjælp Bondegården med at leve op til FN’s verdensmål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7) </a:t>
            </a:r>
            <a:r>
              <a:rPr lang="da-DK" b="1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Verdo</a:t>
            </a: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: 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Kom med anbefalinger til energiforbedringer på jeres skole 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8) </a:t>
            </a:r>
            <a:r>
              <a:rPr lang="da-DK" b="1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Arwos</a:t>
            </a: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: 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Udarbejd en </a:t>
            </a:r>
            <a:r>
              <a:rPr lang="da-DK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nudging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-strategi for genbrugspladsen.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90CAA32-0C73-4048-A6A8-550D40E5A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B3370D6-E292-F44D-9535-7D629957899B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B056D58-94E8-8A4F-8D23-DC92A8BF9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3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0227" y="254030"/>
            <a:ext cx="11046973" cy="77326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a-DK" sz="2800" dirty="0">
                <a:solidFill>
                  <a:schemeClr val="tx1"/>
                </a:solidFill>
                <a:latin typeface="Avenir Medium" panose="02000503020000020003" pitchFamily="2" charset="0"/>
              </a:rPr>
              <a:t>Temaforløbenes faser</a:t>
            </a:r>
            <a:br>
              <a:rPr lang="da-DK" sz="2400" dirty="0">
                <a:solidFill>
                  <a:schemeClr val="tx1"/>
                </a:solidFill>
                <a:latin typeface="Avenir Medium" panose="02000503020000020003" pitchFamily="2" charset="0"/>
              </a:rPr>
            </a:br>
            <a:endParaRPr lang="da-DK" sz="2400" dirty="0">
              <a:solidFill>
                <a:schemeClr val="tx1"/>
              </a:solidFill>
              <a:latin typeface="Avenir Medium" panose="02000503020000020003" pitchFamily="2" charset="0"/>
            </a:endParaRP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De otte konsulentopgaver er bygget ind i hver sit temaforløb</a:t>
            </a: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Et temaforløb varer typisk, hvad der svarer til tre skoledage</a:t>
            </a: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Det er muligt at besøge eller få besøg af virksomheden, som stiller opgaven</a:t>
            </a: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Eleverne ledes gennem en række faser for at kunne løse opgaven</a:t>
            </a: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Eleverne </a:t>
            </a:r>
            <a:r>
              <a:rPr lang="da-DK" sz="2400" dirty="0" err="1">
                <a:solidFill>
                  <a:srgbClr val="000000"/>
                </a:solidFill>
                <a:latin typeface="Avenir Next" panose="020B0503020202020204" pitchFamily="34" charset="0"/>
              </a:rPr>
              <a:t>pitcher</a:t>
            </a:r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 deres løsningsforslag for virksomheden </a:t>
            </a: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Virksomheden giver eleverne feedback.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3DD3CFB-0AC9-4A4E-8FB6-FA0613DE2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3EC7579-A617-BA4E-85F8-57BAB66A0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258300F2-41CF-8748-9829-39620C98AD82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1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8139" y="243756"/>
            <a:ext cx="10495721" cy="77326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a-DK" sz="2800" dirty="0">
                <a:solidFill>
                  <a:schemeClr val="tx1"/>
                </a:solidFill>
                <a:latin typeface="Avenir Medium" panose="02000503020000020003" pitchFamily="2" charset="0"/>
              </a:rPr>
              <a:t>Hvorfor sætte fokus på undervisning af højtbegavede? </a:t>
            </a:r>
            <a:br>
              <a:rPr lang="da-DK" sz="2400" b="1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endParaRPr lang="da-DK" sz="2400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Mange højtbegavede elever mistrives, fordi de føler sig anderledes </a:t>
            </a:r>
            <a:b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og ikke bliver udfordret i undervisningen. </a:t>
            </a:r>
            <a:b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endParaRPr lang="da-DK" sz="2400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Mange højtbegavede elever underpræsterer, fordi de keder sig </a:t>
            </a:r>
            <a:b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- derfor opdager deres lærere langt fra altid, at de er højtbegavede.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7115E8F-1130-2C40-B60A-49808EE1C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C26026F-DF1A-454E-A1BF-73681115D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7E730731-B0BB-4A45-9230-6C037D4ECE81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7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8139" y="-626725"/>
            <a:ext cx="10495721" cy="101442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a-DK" sz="2800" dirty="0">
                <a:solidFill>
                  <a:schemeClr val="tx1"/>
                </a:solidFill>
                <a:latin typeface="Avenir Medium" panose="02000503020000020003" pitchFamily="2" charset="0"/>
              </a:rPr>
              <a:t>Undervisning tilpasset højtbegavede elever</a:t>
            </a:r>
            <a:br>
              <a:rPr lang="da-DK" sz="2800" dirty="0">
                <a:solidFill>
                  <a:schemeClr val="tx1"/>
                </a:solidFill>
                <a:latin typeface="Avenir Medium" panose="02000503020000020003" pitchFamily="2" charset="0"/>
              </a:rPr>
            </a:br>
            <a:endParaRPr lang="da-DK" sz="2800" dirty="0">
              <a:solidFill>
                <a:schemeClr val="tx1"/>
              </a:solidFill>
              <a:latin typeface="Avenir Medium" panose="02000503020000020003" pitchFamily="2" charset="0"/>
            </a:endParaRPr>
          </a:p>
          <a:p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</a:rPr>
              <a:t>Højtbegavede har brug for en anden kognitiv stimulering end andre elever.</a:t>
            </a:r>
          </a:p>
          <a:p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</a:rPr>
              <a:t>De keder sig i den normale undervisning og forstyrrer måske de andre elever.</a:t>
            </a:r>
          </a:p>
          <a:p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</a:rPr>
              <a:t>Lærerne overser ofte, at de er højtbegavede, fordi de underpræsterer</a:t>
            </a:r>
          </a:p>
          <a:p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</a:rPr>
              <a:t>De kan ikke udnytte deres potentiale, fordi undervisningen er tilpasset gennemsnittet</a:t>
            </a:r>
          </a:p>
          <a:p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</a:rPr>
              <a:t>De savner udfordringer og </a:t>
            </a:r>
            <a:r>
              <a:rPr lang="da-DK" dirty="0" err="1">
                <a:solidFill>
                  <a:schemeClr val="tx1"/>
                </a:solidFill>
                <a:latin typeface="Avenir Book" panose="02000503020000020003" pitchFamily="2" charset="0"/>
              </a:rPr>
              <a:t>mestringsoplevelser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</a:rPr>
              <a:t>.</a:t>
            </a:r>
            <a:br>
              <a:rPr lang="da-DK" dirty="0">
                <a:solidFill>
                  <a:schemeClr val="tx1"/>
                </a:solidFill>
                <a:latin typeface="Avenir Book" panose="02000503020000020003" pitchFamily="2" charset="0"/>
              </a:rPr>
            </a:br>
            <a:endParaRPr lang="da-DK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Kilde: Ella </a:t>
            </a:r>
            <a:r>
              <a:rPr lang="da-DK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Idsøe</a:t>
            </a:r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professor i pædagogisk psykologi og ekspert i højtbegavede børn </a:t>
            </a:r>
            <a:b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br>
              <a:rPr lang="da-DK" sz="2400" b="1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endParaRPr lang="da-DK" sz="2400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B73F86D-45FD-7E45-B9FF-27E1CFB16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FDB83EA-2CDD-D344-9AB6-FA57051F1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908AF01B-48A9-994F-840F-82541D41F9BE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0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0227" y="-259678"/>
            <a:ext cx="8940771" cy="77326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a-DK" sz="2800" dirty="0" err="1">
                <a:solidFill>
                  <a:schemeClr val="tx1"/>
                </a:solidFill>
                <a:latin typeface="Avenir Medium" panose="02000503020000020003" pitchFamily="2" charset="0"/>
              </a:rPr>
              <a:t>Videngrundlag</a:t>
            </a:r>
            <a:br>
              <a:rPr lang="da-DK" sz="2400" b="1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endParaRPr lang="da-DK" sz="2400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Det har en signifikant positiv effekt på højtbegavedes børns akademiske selvopfattelse, trivsel og faglige udvikling – når de tages ud af den almindelige undervisning og undervises sammen med andre højtbegavede elever. </a:t>
            </a:r>
          </a:p>
          <a:p>
            <a:pPr marL="0" indent="0">
              <a:buNone/>
            </a:pPr>
            <a:b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</a:rPr>
              <a:t>Kilde: Kora, </a:t>
            </a:r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Det Nationale Institut for Kommuners og Regioners Analyse og Forskning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D22F08F-3692-5F4B-B65F-A9C5807D1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2C3F236-C282-5C4F-8F28-80A0230B8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F505A21-7AE6-8D46-9D63-652F4CAD4827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5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17318" y="-154114"/>
            <a:ext cx="9580131" cy="101442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da-DK" sz="2800" dirty="0">
              <a:solidFill>
                <a:schemeClr val="tx1"/>
              </a:solidFill>
              <a:latin typeface="Avenir Medium" panose="02000503020000020003" pitchFamily="2" charset="0"/>
            </a:endParaRPr>
          </a:p>
          <a:p>
            <a:pPr marL="0" indent="0">
              <a:buNone/>
            </a:pPr>
            <a:r>
              <a:rPr lang="da-DK" sz="2800" dirty="0">
                <a:solidFill>
                  <a:schemeClr val="tx1"/>
                </a:solidFill>
                <a:latin typeface="Avenir Medium" panose="02000503020000020003" pitchFamily="2" charset="0"/>
              </a:rPr>
              <a:t>Hvordan udvælger man elever til forløbet?</a:t>
            </a:r>
            <a:br>
              <a:rPr lang="da-DK" sz="2800" dirty="0">
                <a:solidFill>
                  <a:srgbClr val="000000"/>
                </a:solidFill>
                <a:latin typeface="Avenir Book" panose="02000503020000020003" pitchFamily="2" charset="0"/>
              </a:rPr>
            </a:br>
            <a:r>
              <a:rPr lang="da-DK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Der sidder typisk 1-2 højtbegavede elever i hver klasse, men de kan være svære at spotte. </a:t>
            </a:r>
            <a:b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endParaRPr lang="da-DK" sz="2400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Når man beder lærere om at udpege de højtbegavede elever, så udpeger de typisk de talentfulde – altså de godt begavede og fagligt dygtige elever. Men at være talentfuld er ikke det samme som at være højtbegavet.</a:t>
            </a:r>
          </a:p>
          <a:p>
            <a:endParaRPr lang="da-DK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endParaRPr lang="da-DK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endParaRPr lang="da-DK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pPr marL="0" indent="0">
              <a:buNone/>
            </a:pPr>
            <a:br>
              <a:rPr lang="da-DK" sz="2400" b="1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endParaRPr lang="da-DK" sz="2400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5B17065-2020-DF42-9AB4-BF00F8A75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F75496A-E225-7D46-BB60-B9507DBB5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9F63AF9-CD5C-6946-9C7D-F299BB124221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01236"/>
      </p:ext>
    </p:extLst>
  </p:cSld>
  <p:clrMapOvr>
    <a:masterClrMapping/>
  </p:clrMapOvr>
</p:sld>
</file>

<file path=ppt/theme/theme1.xml><?xml version="1.0" encoding="utf-8"?>
<a:theme xmlns:a="http://schemas.openxmlformats.org/drawingml/2006/main" name="Ram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m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600</Words>
  <Application>Microsoft Macintosh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Arial</vt:lpstr>
      <vt:lpstr>Avenir Book</vt:lpstr>
      <vt:lpstr>Avenir Medium</vt:lpstr>
      <vt:lpstr>Avenir Next</vt:lpstr>
      <vt:lpstr>Corbel</vt:lpstr>
      <vt:lpstr>Wingdings 2</vt:lpstr>
      <vt:lpstr>Ramme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Højtbegavede elever løser virkelige udfordringer</dc:title>
  <dc:creator>Helle Thilo</dc:creator>
  <cp:lastModifiedBy>Helle Thilo</cp:lastModifiedBy>
  <cp:revision>25</cp:revision>
  <dcterms:created xsi:type="dcterms:W3CDTF">2019-01-23T16:03:47Z</dcterms:created>
  <dcterms:modified xsi:type="dcterms:W3CDTF">2020-12-18T12:16:40Z</dcterms:modified>
</cp:coreProperties>
</file>